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4"/>
  </p:sldMasterIdLst>
  <p:notesMasterIdLst>
    <p:notesMasterId r:id="rId13"/>
  </p:notesMasterIdLst>
  <p:sldIdLst>
    <p:sldId id="256" r:id="rId5"/>
    <p:sldId id="257" r:id="rId6"/>
    <p:sldId id="265" r:id="rId7"/>
    <p:sldId id="286" r:id="rId8"/>
    <p:sldId id="274" r:id="rId9"/>
    <p:sldId id="275" r:id="rId10"/>
    <p:sldId id="284" r:id="rId11"/>
    <p:sldId id="280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tchell, George" initials="MG" lastIdx="2" clrIdx="0">
    <p:extLst>
      <p:ext uri="{19B8F6BF-5375-455C-9EA6-DF929625EA0E}">
        <p15:presenceInfo xmlns:p15="http://schemas.microsoft.com/office/powerpoint/2012/main" userId="S-1-5-21-1339303556-449845944-1601390327-396823" providerId="AD"/>
      </p:ext>
    </p:extLst>
  </p:cmAuthor>
  <p:cmAuthor id="2" name="Brakora, Jessica" initials="JB" lastIdx="2" clrIdx="1">
    <p:extLst>
      <p:ext uri="{19B8F6BF-5375-455C-9EA6-DF929625EA0E}">
        <p15:presenceInfo xmlns:p15="http://schemas.microsoft.com/office/powerpoint/2012/main" userId="Brakora, Jessica" providerId="None"/>
      </p:ext>
    </p:extLst>
  </p:cmAuthor>
  <p:cmAuthor id="3" name="Parsons, Christy" initials="PC" lastIdx="3" clrIdx="2">
    <p:extLst>
      <p:ext uri="{19B8F6BF-5375-455C-9EA6-DF929625EA0E}">
        <p15:presenceInfo xmlns:p15="http://schemas.microsoft.com/office/powerpoint/2012/main" userId="S-1-5-21-1339303556-449845944-1601390327-240619" providerId="AD"/>
      </p:ext>
    </p:extLst>
  </p:cmAuthor>
  <p:cmAuthor id="4" name="Sargeant, Kathryn" initials="SK" lastIdx="4" clrIdx="3">
    <p:extLst>
      <p:ext uri="{19B8F6BF-5375-455C-9EA6-DF929625EA0E}">
        <p15:presenceInfo xmlns:p15="http://schemas.microsoft.com/office/powerpoint/2012/main" userId="S-1-5-21-1339303556-449845944-1601390327-1565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CCE"/>
    <a:srgbClr val="EFF6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1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A8627840-DABF-48B9-9777-EB88B95F338F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9EC603F7-0BC6-4A12-8A92-A4436BDB2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55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8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8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161" y="758952"/>
            <a:ext cx="1115568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713" spc="-2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0932" y="4455621"/>
            <a:ext cx="1115568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350" cap="all" spc="113" baseline="0">
                <a:solidFill>
                  <a:schemeClr val="tx2"/>
                </a:solidFill>
                <a:latin typeface="+mj-lt"/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3/15/2019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D1A1-970B-4916-9635-F700F3F0EA1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>
          <a:xfrm>
            <a:off x="639069" y="4343400"/>
            <a:ext cx="10952851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6062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3/15/2019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D1A1-970B-4916-9635-F700F3F0E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96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8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8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3/15/2019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D1A1-970B-4916-9635-F700F3F0E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4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3/15/2019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D1A1-970B-4916-9635-F700F3F0E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7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8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8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1" y="758952"/>
            <a:ext cx="1115568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713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1" y="4453128"/>
            <a:ext cx="1115568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350" cap="all" spc="113" baseline="0">
                <a:solidFill>
                  <a:schemeClr val="tx2"/>
                </a:solidFill>
                <a:latin typeface="+mj-lt"/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3/15/2019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D1A1-970B-4916-9635-F700F3F0EA1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>
          <a:xfrm>
            <a:off x="639069" y="4343400"/>
            <a:ext cx="10952851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2149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18163" y="286607"/>
            <a:ext cx="11155679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3" y="1845734"/>
            <a:ext cx="5516877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54559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3/15/2019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D1A1-970B-4916-9635-F700F3F0E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76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rizont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18163" y="286607"/>
            <a:ext cx="1115568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1" y="1845734"/>
            <a:ext cx="11155680" cy="21031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3/15/2019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D1A1-970B-4916-9635-F700F3F0EA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A7BA322-4DD3-4D78-ABD1-2B5A9EA6ADA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18161" y="4014503"/>
            <a:ext cx="11155680" cy="21031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495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18161" y="286607"/>
            <a:ext cx="1115568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3" y="1845734"/>
            <a:ext cx="5516877" cy="21031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2" y="1845735"/>
            <a:ext cx="5455921" cy="21031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3/15/2019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D1A1-970B-4916-9635-F700F3F0EA1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A7BA322-4DD3-4D78-ABD1-2B5A9EA6ADA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18163" y="4014503"/>
            <a:ext cx="5516877" cy="21031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8A90007-8F91-4369-B90A-9B59163FA5E8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17922" y="4014503"/>
            <a:ext cx="5455921" cy="21031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002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18163" y="286607"/>
            <a:ext cx="11155679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3" y="1845734"/>
            <a:ext cx="5516877" cy="42976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2" y="1845735"/>
            <a:ext cx="5455921" cy="21031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3/15/2019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D1A1-970B-4916-9635-F700F3F0EA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8A90007-8F91-4369-B90A-9B59163FA5E8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17922" y="4014503"/>
            <a:ext cx="5455921" cy="21031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471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Lef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18161" y="286607"/>
            <a:ext cx="1115568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3" y="1845734"/>
            <a:ext cx="5516877" cy="21031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2" y="1845735"/>
            <a:ext cx="5455921" cy="42976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3/15/2019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D1A1-970B-4916-9635-F700F3F0EA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A7BA322-4DD3-4D78-ABD1-2B5A9EA6ADA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18163" y="4014503"/>
            <a:ext cx="5516877" cy="21031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28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18163" y="286607"/>
            <a:ext cx="11155679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3" y="1846052"/>
            <a:ext cx="5516879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125" b="0" cap="all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3" y="2582334"/>
            <a:ext cx="5516879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2" y="1846052"/>
            <a:ext cx="5455921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125" b="0" cap="all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2" y="2582334"/>
            <a:ext cx="5455921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3/15/2019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D1A1-970B-4916-9635-F700F3F0E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22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8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8161" y="295113"/>
            <a:ext cx="1115568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1" y="1853756"/>
            <a:ext cx="1115568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161" y="6459789"/>
            <a:ext cx="1316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r>
              <a:rPr lang="en-US"/>
              <a:t>3/15/2019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34899" y="6459789"/>
            <a:ext cx="85269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1818" y="6459789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7659D1A1-970B-4916-9635-F700F3F0EA1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18161" y="1745867"/>
            <a:ext cx="111556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412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/>
  <p:txStyles>
    <p:titleStyle>
      <a:lvl1pPr algn="l" defTabSz="514350" rtl="0" eaLnBrk="1" latinLnBrk="0" hangingPunct="1">
        <a:lnSpc>
          <a:spcPct val="85000"/>
        </a:lnSpc>
        <a:spcBef>
          <a:spcPct val="0"/>
        </a:spcBef>
        <a:buNone/>
        <a:defRPr sz="2700" kern="1200" spc="-2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514350" rtl="0" eaLnBrk="1" latinLnBrk="0" hangingPunct="1">
        <a:lnSpc>
          <a:spcPct val="90000"/>
        </a:lnSpc>
        <a:spcBef>
          <a:spcPts val="675"/>
        </a:spcBef>
        <a:spcAft>
          <a:spcPts val="113"/>
        </a:spcAft>
        <a:buClr>
          <a:schemeClr val="accent1"/>
        </a:buClr>
        <a:buSzPct val="100000"/>
        <a:buFont typeface="Courier New" panose="02070309020205020404" pitchFamily="49" charset="0"/>
        <a:buChar char="o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00038" indent="-186929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8625" indent="-213122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ourier New" panose="02070309020205020404" pitchFamily="49" charset="0"/>
        <a:buChar char="o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14350" indent="-195263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Arial" panose="020B0604020202020204" pitchFamily="34" charset="0"/>
        <a:buChar char="•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00075" indent="-178594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ourier New" panose="02070309020205020404" pitchFamily="49" charset="0"/>
        <a:buChar char="o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6187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7312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8437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9562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oi.org/10.1016/j.atmosenv.2018.04.057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anchez.James@epa.gov" TargetMode="External"/><Relationship Id="rId2" Type="http://schemas.openxmlformats.org/officeDocument/2006/relationships/hyperlink" Target="mailto:Nelson.Brian@epa.go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Parsons.Christy@epa.gov" TargetMode="External"/><Relationship Id="rId4" Type="http://schemas.openxmlformats.org/officeDocument/2006/relationships/hyperlink" Target="mailto:Brakora.Jessica@epa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5C342-6424-4405-BB9C-F90ECD65AB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Cleaner Trucks Initiative</a:t>
            </a:r>
            <a:br>
              <a:rPr lang="en-US" dirty="0"/>
            </a:br>
            <a:r>
              <a:rPr lang="en-US" dirty="0"/>
              <a:t>Federal/State Technical Collaboration Group Call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6A15C1-C6F7-42EE-B6F7-6877B4A041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15, 2019 </a:t>
            </a:r>
          </a:p>
        </p:txBody>
      </p:sp>
    </p:spTree>
    <p:extLst>
      <p:ext uri="{BB962C8B-B14F-4D97-AF65-F5344CB8AC3E}">
        <p14:creationId xmlns:p14="http://schemas.microsoft.com/office/powerpoint/2010/main" val="4273643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64BAF-85FB-4820-82EC-22B5F640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5F5F687-6804-4E18-973E-51A868B83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/>
          </a:p>
          <a:p>
            <a:r>
              <a:rPr lang="en-US" sz="2000" dirty="0"/>
              <a:t>Motivation</a:t>
            </a:r>
          </a:p>
          <a:p>
            <a:r>
              <a:rPr lang="en-US" sz="2000" dirty="0"/>
              <a:t>Background</a:t>
            </a:r>
          </a:p>
          <a:p>
            <a:r>
              <a:rPr lang="en-US" sz="2000" dirty="0"/>
              <a:t>Preliminary Rulemaking Timeline</a:t>
            </a:r>
          </a:p>
          <a:p>
            <a:r>
              <a:rPr lang="en-US" sz="2000" dirty="0"/>
              <a:t>Points of Contact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AB6E6-8661-4CBF-8C68-6B506B1DC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3/15/2019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1B1D6C-1635-45B4-8844-32401294C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D1A1-970B-4916-9635-F700F3F0EA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953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B5594-11A5-4212-AE9C-7E1341CD6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40992-8BCF-41A6-8AA6-6AAFEDF80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EPA last revised NOx standards for heavy-duty (HD) trucks nearly 20 years ago</a:t>
            </a:r>
          </a:p>
          <a:p>
            <a:pPr lvl="1"/>
            <a:endParaRPr lang="en-US" dirty="0"/>
          </a:p>
          <a:p>
            <a:r>
              <a:rPr lang="en-US" dirty="0"/>
              <a:t>We have an opportunity to modernize the requirements to better reflect the capability of available emissions control technologies</a:t>
            </a:r>
          </a:p>
          <a:p>
            <a:endParaRPr lang="en-US" dirty="0"/>
          </a:p>
          <a:p>
            <a:r>
              <a:rPr lang="en-US" dirty="0"/>
              <a:t>Our current emissions performance standards have lowered overall NOx emissions, but have not encouraged effective emission control under low-load conditions (when at idle, moving slowly, or in stop-and-go traffic)</a:t>
            </a:r>
          </a:p>
          <a:p>
            <a:pPr lvl="1"/>
            <a:r>
              <a:rPr lang="en-US" dirty="0"/>
              <a:t>By addressing low-load operation, we can improve NOx emission controls in cities and in areas of high traffic, where it will make a big difference to communities   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A1BA9E-FD60-4C20-BE66-ED0EAAC31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3/15/2019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BECC36E-ED29-4315-B899-00CD81CC9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D1A1-970B-4916-9635-F700F3F0EA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53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048EA-A655-4976-BE6B-5ADD0600B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NOx Emissions from Heavy-Duty Diesel Vehicles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F3DA5-1416-4C7A-B592-6D86A6791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Highway Heavy-Duty </a:t>
            </a:r>
            <a:r>
              <a:rPr lang="en-US"/>
              <a:t>Diesel Vehicles</a:t>
            </a:r>
            <a:endParaRPr lang="en-US" dirty="0"/>
          </a:p>
          <a:p>
            <a:pPr lvl="1"/>
            <a:r>
              <a:rPr lang="en-US" dirty="0"/>
              <a:t>Largest single contributor to mobile source NOx</a:t>
            </a:r>
          </a:p>
          <a:p>
            <a:pPr lvl="1"/>
            <a:r>
              <a:rPr lang="en-US" dirty="0"/>
              <a:t>One of the largest mobile source contributors to ozone in 2025</a:t>
            </a:r>
          </a:p>
          <a:p>
            <a:pPr lvl="1"/>
            <a:r>
              <a:rPr lang="en-US" dirty="0"/>
              <a:t>Significant mobile source contributor to PM</a:t>
            </a:r>
            <a:r>
              <a:rPr lang="en-US" baseline="-25000" dirty="0"/>
              <a:t>2.5</a:t>
            </a:r>
            <a:r>
              <a:rPr lang="en-US" dirty="0"/>
              <a:t> in 2025, due to</a:t>
            </a:r>
          </a:p>
          <a:p>
            <a:pPr lvl="2"/>
            <a:r>
              <a:rPr lang="en-US" dirty="0"/>
              <a:t>NOx emissions which form PM</a:t>
            </a:r>
          </a:p>
          <a:p>
            <a:pPr lvl="2"/>
            <a:r>
              <a:rPr lang="en-US" dirty="0"/>
              <a:t>Directly emitted PM </a:t>
            </a:r>
          </a:p>
          <a:p>
            <a:pPr lvl="1"/>
            <a:endParaRPr lang="en-US" dirty="0"/>
          </a:p>
          <a:p>
            <a:r>
              <a:rPr lang="en-US" dirty="0"/>
              <a:t>Many HD vehicles travel interstate, and areas impacted most by NOx emissions are distributed around the country</a:t>
            </a:r>
          </a:p>
          <a:p>
            <a:pPr lvl="1"/>
            <a:r>
              <a:rPr lang="en-US" dirty="0"/>
              <a:t>June 2016:  South Coast AQMD along with 20 other state and local government agencies petitioned EPA to reduce the federal highway heavy-duty engine NOx standards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35CEB-28A6-4F9A-824D-10A2AFAC0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3/15/2019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212A1F0-06A3-424C-8AF9-DADCF7919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D1A1-970B-4916-9635-F700F3F0EA1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16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B5594-11A5-4212-AE9C-7E1341CD6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NOx Emissions from Heavy-Duty Diesel Vehicles*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301C9DAA-A432-44D8-B459-51C05053E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7146" y="1846052"/>
            <a:ext cx="5297896" cy="736282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</a:t>
            </a:r>
            <a:r>
              <a:rPr lang="en-US" sz="1600" baseline="-25000" dirty="0">
                <a:solidFill>
                  <a:schemeClr val="tx1"/>
                </a:solidFill>
              </a:rPr>
              <a:t>x</a:t>
            </a:r>
            <a:r>
              <a:rPr lang="en-US" sz="1600" dirty="0">
                <a:solidFill>
                  <a:schemeClr val="tx1"/>
                </a:solidFill>
              </a:rPr>
              <a:t> Contribution to Ozone in 2025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3B7C7AB-BE1E-45A2-9160-5E06C10663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26972" y="1846052"/>
            <a:ext cx="5246871" cy="736282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</a:t>
            </a:r>
            <a:r>
              <a:rPr lang="en-US" sz="1600" baseline="-25000" dirty="0">
                <a:solidFill>
                  <a:schemeClr val="tx1"/>
                </a:solidFill>
              </a:rPr>
              <a:t>x</a:t>
            </a:r>
            <a:r>
              <a:rPr lang="en-US" sz="1600" dirty="0">
                <a:solidFill>
                  <a:schemeClr val="tx1"/>
                </a:solidFill>
              </a:rPr>
              <a:t> Contribution to Ambient PM</a:t>
            </a:r>
            <a:r>
              <a:rPr lang="en-US" sz="1600" baseline="-25000" dirty="0">
                <a:solidFill>
                  <a:schemeClr val="tx1"/>
                </a:solidFill>
              </a:rPr>
              <a:t>2.5</a:t>
            </a:r>
            <a:r>
              <a:rPr lang="en-US" sz="1600" dirty="0">
                <a:solidFill>
                  <a:schemeClr val="tx1"/>
                </a:solidFill>
              </a:rPr>
              <a:t> in 2025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A1BA9E-FD60-4C20-BE66-ED0EAAC31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3/15/2019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CD5FE9-1A5C-40B1-AE66-17E6164CB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D1A1-970B-4916-9635-F700F3F0EA11}" type="slidenum">
              <a:rPr lang="en-US" smtClean="0"/>
              <a:t>5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35F052-1F2A-47DC-9873-128AA27A8234}"/>
              </a:ext>
            </a:extLst>
          </p:cNvPr>
          <p:cNvSpPr txBox="1"/>
          <p:nvPr/>
        </p:nvSpPr>
        <p:spPr>
          <a:xfrm>
            <a:off x="6855012" y="6080018"/>
            <a:ext cx="43016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* Zawacki, et al. </a:t>
            </a:r>
            <a:r>
              <a:rPr lang="en-US" sz="1200" u="sng" dirty="0">
                <a:hlinkClick r:id="rId2"/>
              </a:rPr>
              <a:t>https://doi.org/10.1016/j.atmosenv.2018.04.057</a:t>
            </a:r>
            <a:r>
              <a:rPr lang="en-US" sz="1200" dirty="0"/>
              <a:t> </a:t>
            </a:r>
          </a:p>
        </p:txBody>
      </p:sp>
      <p:pic>
        <p:nvPicPr>
          <p:cNvPr id="24" name="Content Placeholder 23">
            <a:extLst>
              <a:ext uri="{FF2B5EF4-FFF2-40B4-BE49-F238E27FC236}">
                <a16:creationId xmlns:a16="http://schemas.microsoft.com/office/drawing/2014/main" id="{E9FEF02D-F7E9-44CA-910C-B3A99F99CDE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17525" y="2510359"/>
            <a:ext cx="5518150" cy="3057055"/>
          </a:xfrm>
          <a:prstGeom prst="rect">
            <a:avLst/>
          </a:prstGeom>
        </p:spPr>
      </p:pic>
      <p:pic>
        <p:nvPicPr>
          <p:cNvPr id="26" name="Content Placeholder 25">
            <a:extLst>
              <a:ext uri="{FF2B5EF4-FFF2-40B4-BE49-F238E27FC236}">
                <a16:creationId xmlns:a16="http://schemas.microsoft.com/office/drawing/2014/main" id="{DF7C46B5-C36F-4E33-8E44-DC085E7FD3D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6218238" y="2521439"/>
            <a:ext cx="5456237" cy="3034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246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74B93-F2EF-415C-81F9-08280A594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Cleaner Trucks Initiative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F8185-FCD6-487A-B488-521A3E258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 November 13, 2018, EPA Acting Administrator Andrew Wheeler announced the “Cleaner Trucks Initiative” (CTI) to address emissions from new heavy-duty trucks and engines</a:t>
            </a:r>
          </a:p>
          <a:p>
            <a:pPr lvl="2"/>
            <a:endParaRPr lang="en-US" dirty="0"/>
          </a:p>
          <a:p>
            <a:r>
              <a:rPr lang="en-US" dirty="0"/>
              <a:t>Our objective is to achieve lower NOx emissions </a:t>
            </a:r>
            <a:r>
              <a:rPr lang="en-US" i="1" u="sng" dirty="0"/>
              <a:t>nationwide</a:t>
            </a:r>
            <a:endParaRPr lang="en-US" dirty="0"/>
          </a:p>
          <a:p>
            <a:pPr lvl="1"/>
            <a:r>
              <a:rPr lang="en-US" dirty="0"/>
              <a:t>Ensure real world emissions reductions</a:t>
            </a:r>
          </a:p>
          <a:p>
            <a:pPr lvl="2"/>
            <a:r>
              <a:rPr lang="en-US" sz="1700" dirty="0"/>
              <a:t>Investigate options for pre-production certification and in-use testing</a:t>
            </a:r>
          </a:p>
          <a:p>
            <a:pPr lvl="1"/>
            <a:r>
              <a:rPr lang="en-US" dirty="0"/>
              <a:t>Pursue a national, harmonized program</a:t>
            </a:r>
          </a:p>
          <a:p>
            <a:pPr lvl="2"/>
            <a:r>
              <a:rPr lang="en-US" sz="1700" dirty="0"/>
              <a:t>California already working on a low NOx program </a:t>
            </a:r>
          </a:p>
          <a:p>
            <a:pPr lvl="1"/>
            <a:r>
              <a:rPr lang="en-US" dirty="0"/>
              <a:t>Focus on NOx, and take a broad look at other heavy-duty engine emissions</a:t>
            </a:r>
          </a:p>
          <a:p>
            <a:endParaRPr lang="en-US" dirty="0"/>
          </a:p>
          <a:p>
            <a:r>
              <a:rPr lang="en-US" dirty="0"/>
              <a:t>Additionally, we want to identify cost-effective means of assuring real-world compliance, and explore opportunities to streamline existing requirements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6BE36-6FAF-47F5-86EA-4DFDC92B6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3/15/2019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C1A5C42-288B-4273-AD25-1A453B576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D1A1-970B-4916-9635-F700F3F0EA1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02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0B737-7D9E-4F8A-8D87-845BC220C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CTI Rulemaking Timeframe and Current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F0E17-E01C-4B0A-88A9-56BC8C09E5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Targeting 2020 for a notice of proposed rulemaking (NPRM)</a:t>
            </a:r>
          </a:p>
          <a:p>
            <a:pPr lvl="1"/>
            <a:r>
              <a:rPr lang="en-US" dirty="0"/>
              <a:t>Comment period after the proposal, followed by final rulemaking (FRM)</a:t>
            </a:r>
          </a:p>
          <a:p>
            <a:endParaRPr lang="en-US" dirty="0"/>
          </a:p>
          <a:p>
            <a:r>
              <a:rPr lang="en-US" dirty="0"/>
              <a:t>Currently in the information-gathering stage</a:t>
            </a:r>
          </a:p>
          <a:p>
            <a:pPr lvl="1"/>
            <a:r>
              <a:rPr lang="en-US" dirty="0"/>
              <a:t>Early outreach to stakeholders</a:t>
            </a:r>
          </a:p>
          <a:p>
            <a:pPr lvl="2"/>
            <a:r>
              <a:rPr lang="en-US" sz="1600" dirty="0"/>
              <a:t>OEMs, Suppliers, States, Tribes, Labor, Fleets/OO, </a:t>
            </a:r>
            <a:r>
              <a:rPr lang="en-US" sz="1600" dirty="0" err="1"/>
              <a:t>Env</a:t>
            </a:r>
            <a:r>
              <a:rPr lang="en-US" sz="1600" dirty="0"/>
              <a:t>. NGOs, Dealerships</a:t>
            </a:r>
          </a:p>
          <a:p>
            <a:pPr lvl="1"/>
            <a:r>
              <a:rPr lang="en-US" dirty="0"/>
              <a:t>Continuing engagement with California Air Resources Board (CARB)</a:t>
            </a:r>
          </a:p>
          <a:p>
            <a:pPr lvl="2"/>
            <a:r>
              <a:rPr lang="en-US" sz="1600" dirty="0"/>
              <a:t>Coordinate our technical work with CARB staff</a:t>
            </a:r>
          </a:p>
          <a:p>
            <a:pPr lvl="1"/>
            <a:r>
              <a:rPr lang="en-US" dirty="0"/>
              <a:t>Preparing small business outreach</a:t>
            </a:r>
          </a:p>
          <a:p>
            <a:pPr lvl="1"/>
            <a:r>
              <a:rPr lang="en-US" dirty="0"/>
              <a:t>Assessing technical feasibility</a:t>
            </a:r>
          </a:p>
          <a:p>
            <a:pPr lvl="2"/>
            <a:r>
              <a:rPr lang="en-US" sz="1600" dirty="0"/>
              <a:t>Cost and effectiveness of advanced technologies and compliance strategies</a:t>
            </a:r>
          </a:p>
          <a:p>
            <a:pPr lvl="1"/>
            <a:r>
              <a:rPr lang="en-US" dirty="0"/>
              <a:t>Planning cost, benefit, inventory, air quality, and economic analyses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5F707-850C-4218-8176-00E68570C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3/15/2019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EA6A5CE-90E9-4569-970A-828D0AC96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D1A1-970B-4916-9635-F700F3F0EA1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279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6A504-9946-4215-8EE2-AA3220431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Points of 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2A0C4-199C-4D14-8EEC-BA1871C9C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Director, ASD’s Heavy-Duty Onroad &amp; Nonroad Center</a:t>
            </a:r>
          </a:p>
          <a:p>
            <a:pPr lvl="1"/>
            <a:r>
              <a:rPr lang="en-US" dirty="0"/>
              <a:t>Brian Nelson, </a:t>
            </a:r>
            <a:r>
              <a:rPr lang="en-US" u="sng" dirty="0">
                <a:hlinkClick r:id="rId2"/>
              </a:rPr>
              <a:t>Nelson.Brian@epa.gov</a:t>
            </a:r>
            <a:r>
              <a:rPr lang="en-US" u="sng" dirty="0"/>
              <a:t>, </a:t>
            </a:r>
            <a:r>
              <a:rPr lang="en-US" dirty="0"/>
              <a:t>734-214-4278</a:t>
            </a:r>
          </a:p>
          <a:p>
            <a:endParaRPr lang="en-US" dirty="0"/>
          </a:p>
          <a:p>
            <a:r>
              <a:rPr lang="en-US" dirty="0"/>
              <a:t>CTI Rulemaking Team Leads</a:t>
            </a:r>
          </a:p>
          <a:p>
            <a:pPr lvl="1"/>
            <a:r>
              <a:rPr lang="en-US" dirty="0"/>
              <a:t>James Sanchez, </a:t>
            </a:r>
            <a:r>
              <a:rPr lang="en-US" u="sng" dirty="0">
                <a:hlinkClick r:id="rId3"/>
              </a:rPr>
              <a:t>Sanchez.James@epa.gov</a:t>
            </a:r>
            <a:r>
              <a:rPr lang="en-US" dirty="0"/>
              <a:t>,734-214-4439</a:t>
            </a:r>
          </a:p>
          <a:p>
            <a:pPr lvl="1"/>
            <a:r>
              <a:rPr lang="en-US" dirty="0"/>
              <a:t>Jessica Brakora, </a:t>
            </a:r>
            <a:r>
              <a:rPr lang="en-US" dirty="0">
                <a:hlinkClick r:id="rId4"/>
              </a:rPr>
              <a:t>Brakora.Jessica@epa.gov</a:t>
            </a:r>
            <a:r>
              <a:rPr lang="en-US" dirty="0"/>
              <a:t>, 734-214-4936</a:t>
            </a:r>
          </a:p>
          <a:p>
            <a:pPr lvl="1"/>
            <a:r>
              <a:rPr lang="en-US" dirty="0"/>
              <a:t>Christy Parsons, </a:t>
            </a:r>
            <a:r>
              <a:rPr lang="en-US" dirty="0">
                <a:hlinkClick r:id="rId5"/>
              </a:rPr>
              <a:t>Parsons.Christy@epa.gov</a:t>
            </a:r>
            <a:r>
              <a:rPr lang="en-US" dirty="0"/>
              <a:t>, 734-214-4243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07379-CFB1-485E-BAD0-B8FBDBACB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3/15/2019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17349BC-9B32-4A0D-B8B1-34CE19E9B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D1A1-970B-4916-9635-F700F3F0EA1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46080"/>
      </p:ext>
    </p:extLst>
  </p:cSld>
  <p:clrMapOvr>
    <a:masterClrMapping/>
  </p:clrMapOvr>
</p:sld>
</file>

<file path=ppt/theme/theme1.xml><?xml version="1.0" encoding="utf-8"?>
<a:theme xmlns:a="http://schemas.openxmlformats.org/drawingml/2006/main" name="HDNOx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DNOx" id="{AC171D2F-8313-4C3A-8ED7-361D7D6B21AF}" vid="{E9F21CFB-0BE6-40B5-8822-27F16AF77EE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ource xmlns="http://schemas.microsoft.com/sharepoint/v3/fields" xsi:nil="true"/>
    <Language xmlns="http://schemas.microsoft.com/sharepoint/v3">English</Language>
    <j747ac98061d40f0aa7bd47e1db5675d xmlns="4ffa91fb-a0ff-4ac5-b2db-65c790d184a4">
      <Terms xmlns="http://schemas.microsoft.com/office/infopath/2007/PartnerControls"/>
    </j747ac98061d40f0aa7bd47e1db5675d>
    <e3f09c3df709400db2417a7161762d62 xmlns="4ffa91fb-a0ff-4ac5-b2db-65c790d184a4">
      <Terms xmlns="http://schemas.microsoft.com/office/infopath/2007/PartnerControls"/>
    </e3f09c3df709400db2417a7161762d62>
    <External_x0020_Contributor xmlns="4ffa91fb-a0ff-4ac5-b2db-65c790d184a4" xsi:nil="true"/>
    <TaxKeywordTaxHTField xmlns="4ffa91fb-a0ff-4ac5-b2db-65c790d184a4">
      <Terms xmlns="http://schemas.microsoft.com/office/infopath/2007/PartnerControls"/>
    </TaxKeywordTaxHTField>
    <Record xmlns="4ffa91fb-a0ff-4ac5-b2db-65c790d184a4">Shared</Record>
    <Rights xmlns="4ffa91fb-a0ff-4ac5-b2db-65c790d184a4" xsi:nil="true"/>
    <Document_x0020_Creation_x0020_Date xmlns="4ffa91fb-a0ff-4ac5-b2db-65c790d184a4">2018-11-13T19:36:48+00:00</Document_x0020_Creation_x0020_Date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/>
    <SharedWithUsers xmlns="7d8dd676-26ca-4e08-b90f-b4e0026a58ac">
      <UserInfo>
        <DisplayName>Sanchez, James</DisplayName>
        <AccountId>3219</AccountId>
        <AccountType/>
      </UserInfo>
      <UserInfo>
        <DisplayName>Brakora, Jessica</DisplayName>
        <AccountId>2728</AccountId>
        <AccountType/>
      </UserInfo>
      <UserInfo>
        <DisplayName>Mitchell, George</DisplayName>
        <AccountId>8561</AccountId>
        <AccountType/>
      </UserInfo>
      <UserInfo>
        <DisplayName>Nelson, Brian</DisplayName>
        <AccountId>1590</AccountId>
        <AccountType/>
      </UserInfo>
      <UserInfo>
        <DisplayName>Sargeant, Kathryn</DisplayName>
        <AccountId>1524</AccountId>
        <AccountType/>
      </UserInfo>
      <UserInfo>
        <DisplayName>Klavon, Patty</DisplayName>
        <AccountId>1247</AccountId>
        <AccountType/>
      </UserInfo>
      <UserInfo>
        <DisplayName>Parsons, Christy</DisplayName>
        <AccountId>4516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7392078DA46E47A553AAB0F57704C3" ma:contentTypeVersion="14" ma:contentTypeDescription="Create a new document." ma:contentTypeScope="" ma:versionID="061d6c640d7ac28a575f4797c45926a1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7d8dd676-26ca-4e08-b90f-b4e0026a58ac" xmlns:ns6="28a98730-819a-4496-8223-7f8f0fec3808" targetNamespace="http://schemas.microsoft.com/office/2006/metadata/properties" ma:root="true" ma:fieldsID="a0b58b28fa5ded69390e8440cd9fc22d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7d8dd676-26ca-4e08-b90f-b4e0026a58ac"/>
    <xsd:import namespace="28a98730-819a-4496-8223-7f8f0fec3808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2:e3f09c3df709400db2417a7161762d62" minOccurs="0"/>
                <xsd:element ref="ns5:SharedWithUsers" minOccurs="0"/>
                <xsd:element ref="ns5:SharedWithDetails" minOccurs="0"/>
                <xsd:element ref="ns6:MediaServiceMetadata" minOccurs="0"/>
                <xsd:element ref="ns6:MediaServiceFastMetadata" minOccurs="0"/>
                <xsd:element ref="ns6:MediaServiceEventHashCode" minOccurs="0"/>
                <xsd:element ref="ns6:MediaServiceGenerationTime" minOccurs="0"/>
                <xsd:element ref="ns6:MediaServiceDateTaken" minOccurs="0"/>
                <xsd:element ref="ns6:MediaServiceAutoTags" minOccurs="0"/>
                <xsd:element ref="ns6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 ma:readOnly="false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description="" ma:hidden="true" ma:list="{aec54597-794d-48fd-aaaa-4eaa50f4ff1d}" ma:internalName="TaxCatchAllLabel" ma:readOnly="true" ma:showField="CatchAllDataLabel" ma:web="7d8dd676-26ca-4e08-b90f-b4e0026a58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description="" ma:hidden="true" ma:list="{aec54597-794d-48fd-aaaa-4eaa50f4ff1d}" ma:internalName="TaxCatchAll" ma:showField="CatchAllData" ma:web="7d8dd676-26ca-4e08-b90f-b4e0026a58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3f09c3df709400db2417a7161762d62" ma:index="28" nillable="true" ma:taxonomy="true" ma:internalName="e3f09c3df709400db2417a7161762d62" ma:taxonomyFieldName="EPA_x0020_Subject" ma:displayName="EPA Subject" ma:readOnly="false" ma:default="" ma:fieldId="{e3f09c3d-f709-400d-b241-7a7161762d62}" ma:taxonomyMulti="true" ma:sspId="29f62856-1543-49d4-a736-4569d363f533" ma:termSetId="7a3d4ae0-7e62-45a2-a406-c6a8a6a8eee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dd676-26ca-4e08-b90f-b4e0026a58ac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a98730-819a-4496-8223-7f8f0fec38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3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6" nillable="true" ma:displayName="Tags" ma:internalName="MediaServiceAutoTags" ma:readOnly="true">
      <xsd:simpleType>
        <xsd:restriction base="dms:Text"/>
      </xsd:simpleType>
    </xsd:element>
    <xsd:element name="MediaServiceLocation" ma:index="3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8F5571-9057-4945-8C04-CEB4772CAAD9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7d8dd676-26ca-4e08-b90f-b4e0026a58ac"/>
    <ds:schemaRef ds:uri="4ffa91fb-a0ff-4ac5-b2db-65c790d184a4"/>
    <ds:schemaRef ds:uri="http://schemas.microsoft.com/office/2006/metadata/properties"/>
    <ds:schemaRef ds:uri="http://purl.org/dc/terms/"/>
    <ds:schemaRef ds:uri="28a98730-819a-4496-8223-7f8f0fec3808"/>
    <ds:schemaRef ds:uri="http://schemas.microsoft.com/sharepoint/v3"/>
    <ds:schemaRef ds:uri="http://purl.org/dc/dcmitype/"/>
    <ds:schemaRef ds:uri="http://schemas.microsoft.com/sharepoint/v3/fields"/>
    <ds:schemaRef ds:uri="http://schemas.openxmlformats.org/package/2006/metadata/core-properties"/>
    <ds:schemaRef ds:uri="http://schemas.microsoft.com/sharepoint.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34E5A33-CC04-4475-AE5E-CE7EDDB530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ffa91fb-a0ff-4ac5-b2db-65c790d184a4"/>
    <ds:schemaRef ds:uri="http://schemas.microsoft.com/sharepoint.v3"/>
    <ds:schemaRef ds:uri="http://schemas.microsoft.com/sharepoint/v3/fields"/>
    <ds:schemaRef ds:uri="7d8dd676-26ca-4e08-b90f-b4e0026a58ac"/>
    <ds:schemaRef ds:uri="28a98730-819a-4496-8223-7f8f0fec38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52B99FD-DAE3-466F-809C-A445568204B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HDNOx</Template>
  <TotalTime>1564</TotalTime>
  <Words>532</Words>
  <Application>Microsoft Office PowerPoint</Application>
  <PresentationFormat>Widescreen</PresentationFormat>
  <Paragraphs>79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HDNOx</vt:lpstr>
      <vt:lpstr>Cleaner Trucks Initiative Federal/State Technical Collaboration Group Call</vt:lpstr>
      <vt:lpstr>Overview</vt:lpstr>
      <vt:lpstr>Motivation</vt:lpstr>
      <vt:lpstr>Impact of NOx Emissions from Heavy-Duty Diesel Vehicles</vt:lpstr>
      <vt:lpstr>Impact of NOx Emissions from Heavy-Duty Diesel Vehicles*</vt:lpstr>
      <vt:lpstr>The Cleaner Trucks Initiative</vt:lpstr>
      <vt:lpstr>CTI Rulemaking Timeframe and Current Status</vt:lpstr>
      <vt:lpstr>Points of 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HD NOx Bi-Weekly</dc:title>
  <dc:creator>Brakora, Jessica</dc:creator>
  <cp:lastModifiedBy>Mary Uhl</cp:lastModifiedBy>
  <cp:revision>43</cp:revision>
  <cp:lastPrinted>2019-02-21T20:29:51Z</cp:lastPrinted>
  <dcterms:created xsi:type="dcterms:W3CDTF">2018-11-13T19:25:19Z</dcterms:created>
  <dcterms:modified xsi:type="dcterms:W3CDTF">2019-03-15T15:54:48Z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0x010100857392078DA46E47A553AAB0F57704C3</vt:lpwstr>
  </property>
  <property fmtid="{D5CDD505-2E9C-101B-9397-08002B2CF9AE}" pid="3" name="TaxKeyword">
    <vt:lpwstr/>
  </property>
  <property fmtid="{D5CDD505-2E9C-101B-9397-08002B2CF9AE}" pid="4" name="EPA Subject">
    <vt:lpwstr/>
  </property>
  <property fmtid="{D5CDD505-2E9C-101B-9397-08002B2CF9AE}" pid="5" name="Document Type">
    <vt:lpwstr/>
  </property>
  <property fmtid="{D5CDD505-2E9C-101B-9397-08002B2CF9AE}" pid="6" name="AuthorIds_UIVersion_4">
    <vt:lpwstr>4516</vt:lpwstr>
  </property>
  <property fmtid="{D5CDD505-2E9C-101B-9397-08002B2CF9AE}" pid="7" name="AuthorIds_UIVersion_17">
    <vt:lpwstr>2728</vt:lpwstr>
  </property>
  <property fmtid="{D5CDD505-2E9C-101B-9397-08002B2CF9AE}" pid="8" name="AuthorIds_UIVersion_2">
    <vt:lpwstr>2728</vt:lpwstr>
  </property>
</Properties>
</file>